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9"/>
  </p:notesMasterIdLst>
  <p:sldIdLst>
    <p:sldId id="256" r:id="rId2"/>
    <p:sldId id="257" r:id="rId3"/>
    <p:sldId id="293" r:id="rId4"/>
    <p:sldId id="258" r:id="rId5"/>
    <p:sldId id="260" r:id="rId6"/>
    <p:sldId id="261" r:id="rId7"/>
    <p:sldId id="263" r:id="rId8"/>
    <p:sldId id="264" r:id="rId9"/>
    <p:sldId id="265" r:id="rId10"/>
    <p:sldId id="294" r:id="rId11"/>
    <p:sldId id="270" r:id="rId12"/>
    <p:sldId id="271" r:id="rId13"/>
    <p:sldId id="272" r:id="rId14"/>
    <p:sldId id="273" r:id="rId15"/>
    <p:sldId id="298" r:id="rId16"/>
    <p:sldId id="299" r:id="rId17"/>
    <p:sldId id="297" r:id="rId18"/>
    <p:sldId id="274" r:id="rId19"/>
    <p:sldId id="276" r:id="rId20"/>
    <p:sldId id="295" r:id="rId21"/>
    <p:sldId id="277" r:id="rId22"/>
    <p:sldId id="280" r:id="rId23"/>
    <p:sldId id="282" r:id="rId24"/>
    <p:sldId id="300" r:id="rId25"/>
    <p:sldId id="301" r:id="rId26"/>
    <p:sldId id="302" r:id="rId27"/>
    <p:sldId id="291" r:id="rId28"/>
  </p:sldIdLst>
  <p:sldSz cx="6858000" cy="9144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5" d="100"/>
          <a:sy n="75" d="100"/>
        </p:scale>
        <p:origin x="147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0BBF-563D-4671-98A1-3C9D3C548F03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4ED10-C66B-4231-A856-3FA19FABBE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4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4ED10-C66B-4231-A856-3FA19FABBE6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8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867882" y="1793355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2168" y="-72"/>
            <a:ext cx="514350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794" y="3467100"/>
            <a:ext cx="4800600" cy="3048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3794" y="1422400"/>
            <a:ext cx="4800600" cy="2012949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1714500" y="0"/>
            <a:ext cx="57150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29241" y="3752875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806048" y="3661160"/>
            <a:ext cx="48006" cy="8534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38" y="0"/>
            <a:ext cx="609676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297544" y="1272455"/>
            <a:ext cx="514350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3752750" y="1249048"/>
            <a:ext cx="486918" cy="27241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945" y="-1087896"/>
            <a:ext cx="1229165" cy="218518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26613" y="28137"/>
            <a:ext cx="1276643" cy="22695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59655" y="-72"/>
            <a:ext cx="6098345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706" y="366184"/>
            <a:ext cx="562356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6706" y="1930400"/>
            <a:ext cx="5623560" cy="64008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60236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1238" y="-72"/>
            <a:ext cx="54864" cy="914407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il@kar.udmr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economy\Desktop\natural-park-ust-bel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2000232"/>
            <a:ext cx="5857916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720" y="214282"/>
            <a:ext cx="5256584" cy="1785949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economy\Desktop\karakul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8" y="2214546"/>
            <a:ext cx="1214446" cy="17035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92" y="2214546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Каракулинский район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2736" y="539553"/>
            <a:ext cx="5681658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МАЛЫЙ БИЗНЕС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36" y="1475656"/>
            <a:ext cx="5286411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352425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района на 10.01.2023г. 176 субъектов малого и среднего предпринимательства. Число индивидуальных предпринимателей на 10.01.2023 г. 139 чел, СЮЛ 1 субъект, МЮЛ 36 субъектов. Самозанятых граждан на 01.01.2023г. 328 человек. Доля занятых в сфере малого и среднего предпринимательства в 2020 году составила более 37% занятого в экономике района населения. </a:t>
            </a:r>
          </a:p>
          <a:p>
            <a:pPr marL="365125" indent="352425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Малые предприятия заняты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производством хлебобулочных изделий,  мясных полуфабрикатов, розничной торговлей, производством сельскохозяйственной </a:t>
            </a:r>
          </a:p>
          <a:p>
            <a:pPr marL="365125" indent="352425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продукции и др.</a:t>
            </a:r>
          </a:p>
          <a:p>
            <a:pPr marL="365125" indent="352425" algn="ctr"/>
            <a:endParaRPr lang="ru-RU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algn="ctr">
              <a:tabLst>
                <a:tab pos="365125" algn="l"/>
              </a:tabLst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районе можно выделить  свободные ниши для освоения предпринимателями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125" algn="ctr">
              <a:tabLst>
                <a:tab pos="3651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-производство с/х продукции (овощи, картофель, рапс на переработку на масло, ягодные культуры и т.д.);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-переработка продукции сельского хозяйства;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-тепличное хозяйство;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деревообработка, производство стройматериалов, мебели.</a:t>
            </a:r>
          </a:p>
          <a:p>
            <a:pPr marL="717550" algn="just">
              <a:tabLst>
                <a:tab pos="365125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251520"/>
            <a:ext cx="6315312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8802" y="4139952"/>
            <a:ext cx="4596542" cy="4861204"/>
          </a:xfrm>
        </p:spPr>
        <p:txBody>
          <a:bodyPr>
            <a:noAutofit/>
          </a:bodyPr>
          <a:lstStyle/>
          <a:p>
            <a:pPr marL="17463" indent="347663"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Потребительский рынок является одним из ведущих отраслей экономики района. В Каракулинском районе потребительский рынок представлен 66 стационарными торговыми объектами с общей площадью 10,3 тыс. кв.м.</a:t>
            </a:r>
          </a:p>
          <a:p>
            <a:pPr marL="17463" indent="347663"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 торговых объектов принадлежат 37 индивидуальным предпринимателям, некоторые из них располагают сетью магазинов. Присутствуют 2 торговых объекта торговых сетей федерального значения: «Магнит», «Пятерочка». </a:t>
            </a: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7463" indent="347663"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предприятий общественного питания в районе функционируют кафе «Два брата», кафе «Встреча», 14 школьных столовых, всего на 849 посадочных мест.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conomy\Desktop\Prodavtsy_iz_Semush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6" y="928661"/>
            <a:ext cx="4857784" cy="323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7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50" y="224556"/>
            <a:ext cx="5072097" cy="17756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Туризм, рекреационный потенциал, достопримечательности, места отдыха и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осуга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8" y="1547664"/>
            <a:ext cx="5000660" cy="7382054"/>
          </a:xfrm>
        </p:spPr>
        <p:txBody>
          <a:bodyPr>
            <a:normAutofit/>
          </a:bodyPr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Исходя из имеющихся природных ресурсов, а также в силу своего географического положения и развития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Каракулинский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 – один из благополучных в экологическом отношении район УР, с хорошо сохранившейся природой и традиционной культурой местного населения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территории Каракулинского района функционирует 35 учреждений культуры: 17 сельских домов культуры, 16 сельских библиотек, Детская школа искусств и Музей истории</a:t>
            </a:r>
            <a:r>
              <a:rPr lang="ru-RU" sz="1800" dirty="0" smtClean="0"/>
              <a:t>. 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 культуры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плодотворно работают над сохранением самобытной национальной культуры населения района.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перечисленные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аспекты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районе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большие перспективы для развития этнографического, аграрного экологического, культурно-познавательного и рекреационного туризма.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2015-2025 годы ставится задача создания кластера сельского туризма, объединяющего в себе </a:t>
            </a:r>
            <a:r>
              <a:rPr lang="ru-RU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-рекреационный, активный, этнографический туризм.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8" y="0"/>
            <a:ext cx="5500702" cy="142872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значимые объекты туристской индустрии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Памятники Архитектуры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4664" y="1187624"/>
            <a:ext cx="5953294" cy="4032448"/>
          </a:xfrm>
        </p:spPr>
        <p:txBody>
          <a:bodyPr>
            <a:noAutofit/>
          </a:bodyPr>
          <a:lstStyle/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800" b="1" u="sng" dirty="0" smtClean="0">
              <a:solidFill>
                <a:schemeClr val="tx1"/>
              </a:solidFill>
            </a:endParaRPr>
          </a:p>
          <a:p>
            <a:pPr algn="l"/>
            <a:endParaRPr lang="ru-RU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077072" y="5724128"/>
            <a:ext cx="2520280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AutoShape 5" descr="C:\Users\economy\Desktop\XX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C:\Users\economy\Desktop\XXL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24" y="1571604"/>
            <a:ext cx="37147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Усадьба купца И.Ф.Ведерникова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Каракулино,  конец XIX – начало XX в.в. Усадьба купца И.Ф.Ведерникова, с. Каракулино,  конец XIX – начало XX в.в. Архитектор неизвестен. Расположена на ул. Кирова и состоит из двух  зданий. Кирпичное двухэтажное – жилой дом купца Ведерникова. Деревянное  одноэтажное – построено для его сына.  Музей истории Каракулинского района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Двухклассное мужское училище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с.Каракулино, конец XIX – начало XX в.в. Архитектор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И.А.Чарушин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Здание расположено в центральной части села  и выходит на красную линию улицы. Построено по заказу земства и на средства  попечительского совета во главе  с И.Ф.Ведерниковым.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C:\Users\economy\Desktop\muzej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04"/>
            <a:ext cx="3000396" cy="3500462"/>
          </a:xfrm>
          <a:prstGeom prst="rect">
            <a:avLst/>
          </a:prstGeom>
          <a:noFill/>
        </p:spPr>
      </p:pic>
      <p:pic>
        <p:nvPicPr>
          <p:cNvPr id="1036" name="Picture 12" descr="C:\Users\economy\Desktop\muzhsk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18"/>
            <a:ext cx="3000396" cy="3125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2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36" y="142844"/>
            <a:ext cx="5072098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Памятники зодчества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48680" y="5076056"/>
            <a:ext cx="5040560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66" y="2126694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5363" name="Picture 3" descr="C:\Users\economy\Desktop\flor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2" y="785786"/>
            <a:ext cx="2633653" cy="3286148"/>
          </a:xfrm>
          <a:prstGeom prst="rect">
            <a:avLst/>
          </a:prstGeom>
          <a:noFill/>
        </p:spPr>
      </p:pic>
      <p:pic>
        <p:nvPicPr>
          <p:cNvPr id="15364" name="Picture 4" descr="C:\Users\economy\Desktop\chasovnya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0" y="4643438"/>
            <a:ext cx="2586032" cy="39528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472" y="714348"/>
            <a:ext cx="400052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Часовня в честь св. Флора и Лавра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Окрестности д. Зуевы Ключи Православная Часовня построена над Святым Ключом, 2008г. .  В народе её окрестили чудодейственной. Говорят, если в Часовне загадать желание и помолиться, оно непременно сбудется.  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Часовня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Каракулино архитектор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И.А.Чарушин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Стоит на берегу Камы на улице Кирова. Построена  в 1907 г. Является объектом культурного наследия  регионального значения. Часовня - символ Каракулинского района.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32" y="142844"/>
            <a:ext cx="6000768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Храмы Каракулинского района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48680" y="5076056"/>
            <a:ext cx="5040560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66" y="2126694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90" y="571472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economy\Desktop\cerkov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3428992"/>
            <a:ext cx="2857520" cy="2959111"/>
          </a:xfrm>
          <a:prstGeom prst="rect">
            <a:avLst/>
          </a:prstGeom>
          <a:noFill/>
        </p:spPr>
      </p:pic>
      <p:pic>
        <p:nvPicPr>
          <p:cNvPr id="41987" name="Picture 3" descr="C:\Users\economy\Desktop\cerkov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86190" y="3428992"/>
            <a:ext cx="2786082" cy="3000395"/>
          </a:xfrm>
          <a:prstGeom prst="rect">
            <a:avLst/>
          </a:prstGeom>
          <a:noFill/>
        </p:spPr>
      </p:pic>
      <p:pic>
        <p:nvPicPr>
          <p:cNvPr id="41988" name="Picture 4" descr="C:\Users\economy\Desktop\cerkov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57364" y="6572264"/>
            <a:ext cx="3714776" cy="25115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8" y="642911"/>
            <a:ext cx="63579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Вознесенский храм, с. Галаново, 1818 г. Архитектор Ф.М.Росляков. Здание живописно расположено на возвышенности посреди села. Храм построен на средства прихожан. Отреставрирован по президентской  программе в 2007-2009 г.г.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Храм св.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вмч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и целителя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Пантелеимона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с. Каракулино, 2006 г. Архитектор В.В.Борщов.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Построен в центре села на высоком берегу р. Кама, на территории бывшей крепости. Храм является украшением села и района, построен на средства  ОАО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Белкамнефть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При храме работает воскресная школа. Активно посещается прихожанами,  гостями района.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8" y="142844"/>
            <a:ext cx="6215106" cy="785818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Объекты Великой Отечественной войны 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48680" y="5076056"/>
            <a:ext cx="5040560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66" y="2126694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604" y="500034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90" y="1142976"/>
            <a:ext cx="6429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Мемориальный комплекс воинам-землякам,  павшим в годы ВОВ, с. Каракулино, 1979 г.Архитектор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В.П.Бехтенев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Установлен в центре села, является самым  масштабным мемориалом среди сельских  райцентров в РФ.  Строительство велось студентами Свердловского  архитектурного института. Вошел в ТОП 100 достопримечательностей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«Тружеником тыла и детям войны», 2019 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Users\economy\Desktop\memor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3714744"/>
            <a:ext cx="6286544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8" y="1"/>
            <a:ext cx="6215106" cy="22145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Каракулинский район один из немногих районов Удмуртии насыщен археологическими памятниками, памятниками и объектами, представляющими историческую, научную, художественную или иную культурную ценность.</a:t>
            </a:r>
          </a:p>
          <a:p>
            <a:endParaRPr lang="ru-RU" sz="1600" dirty="0" smtClean="0"/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48680" y="5076056"/>
            <a:ext cx="5040560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economy\Desktop\zuevy_klyu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1928794"/>
            <a:ext cx="2357454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934" y="2000232"/>
            <a:ext cx="364333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Гремячий ключ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Природный памятник в окрестностях  д. Зуевы Ключи. Расположен на Зуевоключевском городище. Уникальный природный объект. Вошел в ТОП 100 достопримечательностей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5362" name="Picture 2" descr="C:\Users\economy\Desktop\peshh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5000628"/>
            <a:ext cx="2357454" cy="30464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96" y="5286380"/>
            <a:ext cx="3857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Чегандинские пещеры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Природный памятник, окрестности д. Чеганда. Расположены по берегу р. Кама. Расположены по берегу р. Кама. Уникальный природный объект. С Чегандинскими пещерами связано множество легенд и мифов.</a:t>
            </a:r>
          </a:p>
        </p:txBody>
      </p:sp>
    </p:spTree>
    <p:extLst>
      <p:ext uri="{BB962C8B-B14F-4D97-AF65-F5344CB8AC3E}">
        <p14:creationId xmlns:p14="http://schemas.microsoft.com/office/powerpoint/2010/main" val="2884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86124" y="214282"/>
            <a:ext cx="3714752" cy="8786874"/>
          </a:xfrm>
        </p:spPr>
        <p:txBody>
          <a:bodyPr>
            <a:noAutofit/>
          </a:bodyPr>
          <a:lstStyle/>
          <a:p>
            <a:pPr algn="ctr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«Мыс Любви»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Высокий мыс над Камой, с которого открываются живописные виды, полюбился молодоженам и стал культовым местом для свадебных кортежей района. Вошел в ТОП 100 в достопримечательностей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ДаУР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Природный парк «</a:t>
            </a:r>
            <a:r>
              <a:rPr lang="ru-RU" sz="1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Усть-Бельск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оздан 6 августа 2001 года, относится к особо охраняемым природным территориям республиканского значения. Природный парк расположен на крайнем юго-востоке Удмуртской Республики в Каракулинском районе в месте впадения реки Белая в реку Кама. Общая площадь составляет 1770 га. Государственное управление природным парком осуществляется Министерством Природных Ресурсов и охрана окружающей среды УР.</a:t>
            </a:r>
          </a:p>
          <a:p>
            <a:endParaRPr lang="ru-RU" dirty="0"/>
          </a:p>
        </p:txBody>
      </p:sp>
      <p:pic>
        <p:nvPicPr>
          <p:cNvPr id="14337" name="Picture 1" descr="C:\Users\economy\Desktop\my_s_lyub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2" y="214282"/>
            <a:ext cx="3176587" cy="2928958"/>
          </a:xfrm>
          <a:prstGeom prst="rect">
            <a:avLst/>
          </a:prstGeom>
          <a:noFill/>
        </p:spPr>
      </p:pic>
      <p:pic>
        <p:nvPicPr>
          <p:cNvPr id="14338" name="Picture 2" descr="C:\Users\economy\Desktop\ust_-bel_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52" y="4143372"/>
            <a:ext cx="3214662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89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7" y="251520"/>
            <a:ext cx="6192688" cy="835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Трудовой потенциал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640" y="827584"/>
            <a:ext cx="6455070" cy="424448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по состоянию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составляет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9772 человека,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в трудоспособном возрасте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6100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или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1,85 %, на конец 2021 года – 2,37 %. Выше среднего уровня по району в  следующих МО: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Кулюшевское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Чегандинское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Быргындинское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Каракулинское.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на начало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 44126,50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в сфере сельского хозяйства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–22796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 наблюдается нехватка специалистов, в настоящее время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отрасли сельского хозяйства требуются специалисты: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ветеринарные врачи, ветеринарные фельдшеры, бухгалтера, инженер, электрик, автомеханик, механик по сельскохозяйственным машинам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ряде организаций существующие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вакансии свободны в связи с предлагаемой низкой заработной платой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8" y="5857884"/>
            <a:ext cx="6357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среднесписочной численности работников крупных и средних предприятий (2995 чел. по состоянию на 01.06.2022г по данным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УдмуртСТАТа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занято в отраслях: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сельское хозяйство 263 чел.;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образование – 560 чел.,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здравоохранение и социальные услуги – 298 чел.,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культура, спорт  – 71 чел.;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управление, социальное обеспечение – 158 чел.,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сфера ЖКХ – 58 чел.,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сферы - 1587чел.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00042" y="5072066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экономики по занятости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93" y="179512"/>
            <a:ext cx="5811559" cy="896448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Обращение Главы муниципального образования «Муниципальный округ Каракулинский район Удмуртской Республики» Михаила Николаевича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Белёвцева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Уважаемые предприниматели! </a:t>
            </a:r>
          </a:p>
          <a:p>
            <a:pPr marL="4572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«Муниципальный округ Каракулинский район» приглашает к долгосрочному и взаимовыгодному сотрудничеству. Убежден, что Каракулинский район откроет новые горизонты для развития Вашего бизнеса.</a:t>
            </a:r>
          </a:p>
          <a:p>
            <a:pPr marL="4572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Особенно широкие перспективы открываются перед предприятиями перерабатывающей промышленности и сельского хозяйства и туристической отрасли. Возможно использование земельных участков для отдыха, рыбалки и туризма.</a:t>
            </a:r>
          </a:p>
          <a:p>
            <a:pPr marL="4572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Каракулинский район расположен на высоком холмистом берегу Камы, с особым умерено-континентальный климатом. Почвы однородны, главным образом дерново-подзолистые. Они занимают половину пахотной площади. В долине реки Камы распространены аллювиальные почвы. Каракулинский район с неповторимой природой, уникальным сочетанием природно климатических возможностей и большим инфраструктурным потенциалом.</a:t>
            </a:r>
          </a:p>
          <a:p>
            <a:pPr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Каракулинский район расположен на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востоке Удмуртской Республики на стыке трех республик (Удмуртия, Башкортостан, Татарстан), где река Белая впадает в реку Кама. Район расположен к столице республики г.Ижевску (120 км), к г.Сарапулу (60 км).</a:t>
            </a:r>
          </a:p>
          <a:p>
            <a:pPr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В районе самое большое в  Республике  количество речек, ручьев, родников на единицу площади. Самое большое количество пойменных озер.</a:t>
            </a:r>
          </a:p>
          <a:p>
            <a:pPr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Недра в Каракулинском районе богаты полезными ископаемыми. Наибольшее значение среди них имеют каменный уголь, торф, сапропель, песок, гравий и глина. Разведана и добывается нефть. В шести километрах северо-западнее райцентра имеется месторождение известняков.</a:t>
            </a:r>
          </a:p>
          <a:p>
            <a:pPr marL="45720" indent="0" algn="ctr">
              <a:buNone/>
            </a:pPr>
            <a:endParaRPr lang="ru-RU" sz="1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Администрация Каракулинского района гарантирует потенциальным инвесторам создание оптимальных условий для ведения успешного бизнеса. Мы всегда готовы к диалогу и рассмотрим любые предложения желающих открыть свое дело.</a:t>
            </a:r>
          </a:p>
          <a:p>
            <a:pPr marL="4572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Наш телефон: 8 (34132) 3-11-36</a:t>
            </a:r>
          </a:p>
          <a:p>
            <a:pPr marL="4572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sz="15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mail@kar.udmr.ru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Почтовый адрес: 427920, УР, Каракулинский район, с.Каракулино, </a:t>
            </a:r>
          </a:p>
          <a:p>
            <a:pPr marL="4572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ул. Каманина, д.10</a:t>
            </a:r>
          </a:p>
          <a:p>
            <a:pPr marL="45720" indent="0" algn="ctr">
              <a:buNone/>
            </a:pPr>
            <a:r>
              <a:rPr 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4572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299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23528"/>
            <a:ext cx="6408712" cy="8568952"/>
          </a:xfrm>
        </p:spPr>
        <p:txBody>
          <a:bodyPr>
            <a:normAutofit fontScale="90000"/>
          </a:bodyPr>
          <a:lstStyle/>
          <a:p>
            <a:pPr marL="354013" indent="-354013" algn="ctr">
              <a:lnSpc>
                <a:spcPct val="150000"/>
              </a:lnSpc>
              <a:spcBef>
                <a:spcPts val="1600"/>
              </a:spcBef>
              <a:tabLst>
                <a:tab pos="354013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  <a:tab pos="9337675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инфраструктура района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учреждения Образования:</a:t>
            </a:r>
            <a:r>
              <a:rPr lang="ru-RU" sz="1600" b="0" dirty="0" smtClean="0">
                <a:solidFill>
                  <a:srgbClr val="5A300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5A300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5A3001"/>
                </a:solidFill>
                <a:effectLst/>
                <a:latin typeface="Times New Roman" pitchFamily="18" charset="0"/>
                <a:cs typeface="Times New Roman" pitchFamily="18" charset="0"/>
              </a:rPr>
              <a:t>- 8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  <a:t> средних школ</a:t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  <a:t>- 2 основная школа</a:t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  <a:t>- 2 детских садов</a:t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  <a:t>- ДДТ</a:t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  <a:t>- ДЮСШ</a:t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幼圆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учреждения культуры:</a:t>
            </a:r>
            <a:r>
              <a:rPr lang="ru-RU" sz="1600" dirty="0" smtClean="0">
                <a:solidFill>
                  <a:srgbClr val="3D3F41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1600" dirty="0" smtClean="0">
                <a:solidFill>
                  <a:srgbClr val="3D3F41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МБУК «Каракулинский районный центр культуры» (17 подразделений)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МБУК «Центральная библиотека МО «Каракулинский район» (16 подразделений)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МБУК «Музей истории Каракулинского района»;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МБУ ДО «Детская школа искусств» с.Каракулино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учреждения здравоохранения</a:t>
            </a:r>
            <a:r>
              <a:rPr lang="ru-RU" sz="1200" dirty="0" smtClean="0">
                <a:solidFill>
                  <a:schemeClr val="accent2"/>
                </a:solidFill>
                <a:effectLst/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1200" dirty="0" smtClean="0">
                <a:solidFill>
                  <a:schemeClr val="accent2"/>
                </a:solidFill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БУЗ УР «Каракулинская РБ МЗ УР»: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- Каракулинская районная больница на 28 круглосуточные и 24 дневных</a:t>
            </a:r>
            <a:r>
              <a:rPr lang="ru-RU" sz="1600" b="0" dirty="0" smtClean="0">
                <a:solidFill>
                  <a:srgbClr val="FF0000"/>
                </a:solidFill>
                <a:effectLst/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больничных коек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  с поликлиникой;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- 18</a:t>
            </a:r>
            <a:r>
              <a:rPr lang="ru-RU" sz="1600" b="0" dirty="0" smtClean="0">
                <a:solidFill>
                  <a:srgbClr val="FF0000"/>
                </a:solidFill>
                <a:effectLst/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ФАПов.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1600" i="1" dirty="0" smtClean="0">
                <a:solidFill>
                  <a:schemeClr val="accent2"/>
                </a:solidFill>
                <a:effectLst/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1600" i="1" dirty="0" smtClean="0">
                <a:solidFill>
                  <a:schemeClr val="accent2"/>
                </a:solidFill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1600" i="1" dirty="0" smtClean="0">
                <a:solidFill>
                  <a:schemeClr val="accent2"/>
                </a:solidFill>
                <a:effectLst/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1600" i="1" dirty="0" smtClean="0">
                <a:solidFill>
                  <a:schemeClr val="accent2"/>
                </a:solidFill>
                <a:effectLst/>
                <a:latin typeface="Times New Roman" pitchFamily="16" charset="0"/>
                <a:cs typeface="Times New Roman" pitchFamily="16" charset="0"/>
              </a:rPr>
            </a:br>
            <a:r>
              <a:rPr lang="ru-RU" sz="1600" b="0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i="1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i="1" dirty="0" smtClean="0">
                <a:solidFill>
                  <a:schemeClr val="accent2"/>
                </a:solidFill>
                <a:effectLst/>
                <a:latin typeface="华文新魏" charset="0"/>
              </a:rPr>
              <a:t/>
            </a:r>
            <a:br>
              <a:rPr lang="ru-RU" sz="1800" b="0" i="1" dirty="0" smtClean="0">
                <a:solidFill>
                  <a:schemeClr val="accent2"/>
                </a:solidFill>
                <a:effectLst/>
                <a:latin typeface="华文新魏" charset="0"/>
              </a:rPr>
            </a:br>
            <a:endParaRPr lang="ru-RU" sz="1800" b="0" i="1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26" y="142844"/>
            <a:ext cx="4738848" cy="6062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Инфраструктура 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26" y="285720"/>
            <a:ext cx="4883434" cy="521497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Автодороги: Каракулино-Сарапул-Ижевск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Дороги, связывающие районный центр с центральными усадьбами района в основном в асфальтовом, часть в гравийном исполнении. Заасфальтировано на 01.01.2023г. 36,453 км, 17,44% дорог местного значения.</a:t>
            </a:r>
          </a:p>
          <a:p>
            <a:endParaRPr lang="ru-RU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Газификация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системе сетевого газоснабжения подключены 21 из 32 населенных пунктов, или 65,6%. Уровень газификации районного центра близок к 100 %, по району газифицировано 3 393 абонентов   (2 987 ч.с. +406 вед.).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8" y="5429256"/>
            <a:ext cx="47399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Водоснабжение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Услуги  водоснабжения в муниципальном образовании «Каракулинский район» оказывает 2 предприятия. Водоснабжение в районе осуществляется за счет подземных источников водоснабжения (49 артезианских скважин).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Возможность подключения к водопроводным сетям есть в 25 населенных пунктах, сроки подключения составляют от 1 до 3 месяцев.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96" y="323528"/>
            <a:ext cx="6336704" cy="36004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64" y="539552"/>
            <a:ext cx="4739988" cy="267512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Электроснабжение</a:t>
            </a:r>
          </a:p>
          <a:p>
            <a:endPara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«Каракулинский район» проблемы с электроснабжением отсутствуют, все производственные площадки района обеспечены электроснабжением.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4663" y="2951820"/>
            <a:ext cx="6192689" cy="54006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2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857364" y="3286116"/>
            <a:ext cx="4596543" cy="271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Телекамуникации</a:t>
            </a:r>
          </a:p>
          <a:p>
            <a:pPr algn="just"/>
            <a:endPara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 функционирует мобильная (МТС, Теле2, Мегафон,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Билайн,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Сбермобайл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Йота, Ростелеком)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стационарная (Ростелеком) связь. У всех сотовых операторов имеется доступ к сети интернет по технологии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GPRS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LTE (4G)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Проводной интернет обеспечен Ростелекомом (по технологии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ADSL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7" y="179512"/>
            <a:ext cx="6192688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8" y="857224"/>
            <a:ext cx="5000660" cy="38576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Адрес: территория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Быргындинская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18:11:000000:1897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Площадь: 1047 га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Категория земель: сельское хозяйство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23377" t="8889" b="8889"/>
          <a:stretch>
            <a:fillRect/>
          </a:stretch>
        </p:blipFill>
        <p:spPr>
          <a:xfrm>
            <a:off x="2071678" y="857224"/>
            <a:ext cx="4214842" cy="2643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l="22222" t="9876" b="7819"/>
          <a:stretch>
            <a:fillRect/>
          </a:stretch>
        </p:blipFill>
        <p:spPr>
          <a:xfrm>
            <a:off x="2071678" y="4786314"/>
            <a:ext cx="4143404" cy="22860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5926" y="7215206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территория Вятская, 18:11:000000:1896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Площадь: 626 га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 земель: сельское хозяйство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7" y="179512"/>
            <a:ext cx="6192688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Инвестиционные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8" y="857224"/>
            <a:ext cx="4810286" cy="38576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территория  МО «Вятское», 18:11:000000:1872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Площадь: 459 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 земель: сельское хозяйство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64" y="7358082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Адрес: территория МО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Галановское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18:11:007001:2008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Площадь: 626 га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Категория земель: сельское хозяйство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 l="23304" t="8348" b="8174"/>
          <a:stretch>
            <a:fillRect/>
          </a:stretch>
        </p:blipFill>
        <p:spPr>
          <a:xfrm>
            <a:off x="1928802" y="785786"/>
            <a:ext cx="4572032" cy="26432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 l="33333" t="15595" r="12281" b="6433"/>
          <a:stretch>
            <a:fillRect/>
          </a:stretch>
        </p:blipFill>
        <p:spPr>
          <a:xfrm>
            <a:off x="2071678" y="4857752"/>
            <a:ext cx="4429156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7" y="179512"/>
            <a:ext cx="6192688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Инвестиционные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проекты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8" y="857224"/>
            <a:ext cx="4810286" cy="38576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территория  МО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Арзамасцевское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18:11:008001:598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Площадь: 408 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 земель: сельское хозяйство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64" y="7215206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Адрес: территория МО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Кулюшевское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", 18:11:012001:371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Площадь: 11 га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Категория земель: сельское хозяйство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rcRect l="23636" t="9697" b="6263"/>
          <a:stretch>
            <a:fillRect/>
          </a:stretch>
        </p:blipFill>
        <p:spPr>
          <a:xfrm>
            <a:off x="1857364" y="785786"/>
            <a:ext cx="4214842" cy="26091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 l="22727" t="8081" b="8417"/>
          <a:stretch>
            <a:fillRect/>
          </a:stretch>
        </p:blipFill>
        <p:spPr>
          <a:xfrm>
            <a:off x="1857364" y="4714876"/>
            <a:ext cx="4214842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7" y="179512"/>
            <a:ext cx="6192688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Инвестиционные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проекты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8" y="857224"/>
            <a:ext cx="4810286" cy="38576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территория  МО "Каракулинское", 18:11:045001:320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Площадь: 97 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 земель: сельское хозяйство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64" y="7215206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Адрес: территория МО "Каракулинское" 18:11:047001:1307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Площадь: 14 га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Категория земель: сельское хозяйство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 l="23529" t="7843" b="8497"/>
          <a:stretch>
            <a:fillRect/>
          </a:stretch>
        </p:blipFill>
        <p:spPr>
          <a:xfrm>
            <a:off x="1857364" y="857224"/>
            <a:ext cx="4500594" cy="2428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 l="22500" t="10000" b="10000"/>
          <a:stretch>
            <a:fillRect/>
          </a:stretch>
        </p:blipFill>
        <p:spPr>
          <a:xfrm>
            <a:off x="1857364" y="4857752"/>
            <a:ext cx="4500594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3" y="107504"/>
            <a:ext cx="6552727" cy="1584176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Контакты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Каракулинский район Удмуртской Республики»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юридический адрес: 427920, с. Каракулино, ул. Каманина, 10	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mail@kiya.udmR.ru</a:t>
            </a:r>
            <a:b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http://kiyasovo.udmurt.ru/index.php</a:t>
            </a: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548680" y="-45718"/>
            <a:ext cx="5904656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50328"/>
              </p:ext>
            </p:extLst>
          </p:nvPr>
        </p:nvGraphicFramePr>
        <p:xfrm>
          <a:off x="260648" y="2699790"/>
          <a:ext cx="6408712" cy="59925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6097"/>
                <a:gridCol w="1922615"/>
              </a:tblGrid>
              <a:tr h="8959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Глава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 «Муниципальный округ Каракулинский район Удмуртской Республики» Белёвцев Михаил Николаевич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8(34132)3-11-36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59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Первый заместитель главы Администрации по вопросам экономики и финансов Лихачев Сергей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Геннадьевич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8(34132)3-11-36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8518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по вопросам социального развития </a:t>
                      </a:r>
                      <a:r>
                        <a:rPr lang="ru-RU" sz="1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Хисамутдинова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Наталья Владимировна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8(34132)3-12-56</a:t>
                      </a:r>
                    </a:p>
                    <a:p>
                      <a:endParaRPr lang="ru-RU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8518">
                <a:tc>
                  <a:txBody>
                    <a:bodyPr/>
                    <a:lstStyle/>
                    <a:p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по строительству, ЖКХ и комплексному развитию Понамарев Владимир Олегович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8(34132)3-11-36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59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по развитию экономики Санникова Елена Юрьевна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8(34132)3-13-73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59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</a:t>
                      </a:r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Коренев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Сергей Николаевич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8(34132)3-14-96</a:t>
                      </a:r>
                    </a:p>
                    <a:p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7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9" y="251520"/>
            <a:ext cx="6254452" cy="2880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94" y="683568"/>
            <a:ext cx="5857916" cy="8246150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Каракулинский район образован 4 ноября 1926 года. Каракулинский район расположен на юго-востоке Удмуртской Республики на стыке трех республик (Удмуртия, Башкортостан, Татарстан), где река Белая впадает в реку Кама. Точное местонахождение района показывают географические координаты с. Каракулино: 56 градусов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53 градуса 45 секунд в д. деревни Зуевы Ключи, где расположена самая южная точка района, там же расположена самая западная точка района. Самая восточная точка находится у села Галаново на берегу реки Камы. Самая северная точка расположена на берегу реки Кырыкмас.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Территория района простирается с севера на юг на 42 км, а с востока на запад – на 66 км. Площадь района – 1192, 5 кв.км. Население района составляет  9772 тыс. человек.  Районный центр  - село Каракулино с численностью населения 4,4 тыс. человек. Район многонациональный. На территории Каракулинского района проживает 34 национальности.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Каракулинский район расположен на высоком холмистом берегу Камы, с особым умерено-континентальный климатом. Территория характеризуется неустойчивым увлажнением, почвы однородны, главным образом дерново-подзолистые. Они занимают половину пахотной площади. В долине реки Камы распространены аллювиальные почвы.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районе самое большое в  Республике  количество речек, ручьев, родников на единицу площади. Самое большое количество пойменных озер.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Недра в Каракулинском районе богаты полезными ископаемыми. Наибольшее значение среди них имеют каменный уголь, торф, сапропель, песок, гравий и глина. Разведана и добывается нефть. В шести километрах северо-западнее райцентра имеется месторождение известняков.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Вся территория Каракулинского района разделена на 12 поселений. В них расположено  32  населенных пункта.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Каракулинском районе население трудоспособного возраста составляет 6,1 тыс. человек.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Каракулинский  район обладает значительным потенциалом для устойчивого развития. Относительная близость к экономически развитым регионам России (Татарстан,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Башкортастан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прогрессивная структура населения, свободных земельных участков. Уникальность природного –ландшафта, видового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биоразнообразие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флоры и фауны, наличие  культурно-исторических памятников - эти и другие конкурентные преимущества создают предпосылки для устойчивого развития района.</a:t>
            </a:r>
          </a:p>
          <a:p>
            <a:pPr marL="0" indent="36195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60649" y="251520"/>
            <a:ext cx="6192688" cy="2088232"/>
          </a:xfrm>
        </p:spPr>
        <p:txBody>
          <a:bodyPr>
            <a:normAutofit/>
          </a:bodyPr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АДМИНИСТРАТИВНОЕ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ДЕЛЕНИЕ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Территория Каракулинского района разделена на 12 поселений. В них расположено  32  населенных пункта. По данным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Удмуртстата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численность постоянного населения района на 01.01.2022 года составляет 9772 человек.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Административным центром является с.Каракулино. </a:t>
            </a:r>
          </a:p>
          <a:p>
            <a:endParaRPr lang="ru-RU" sz="2000" i="1" dirty="0"/>
          </a:p>
        </p:txBody>
      </p:sp>
      <p:pic>
        <p:nvPicPr>
          <p:cNvPr id="2050" name="Picture 2" descr="C:\Users\economy\Desktop\karta_karakulinskogo_raio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73842">
            <a:off x="-196456" y="2871669"/>
            <a:ext cx="7358637" cy="5330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2656" y="179512"/>
            <a:ext cx="6336704" cy="86409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ПРИРОДНО-РЕСУРСНЫЙ ПОТЕНЦИАЛ</a:t>
            </a:r>
          </a:p>
          <a:p>
            <a:pPr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Природа Каракулинского района уникальна. Каракулинский район - самый богатый в Удмуртии во флористическом отношении, место обитания большого количества редких видов растений и животных.</a:t>
            </a:r>
          </a:p>
          <a:p>
            <a:pPr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 По территории района протекает река Кама и др. Кама протекает с северо-востока на юго-запад на протяжении 75 км. Левые притоки Камы – малые реки, питающиеся за счет обширных болот. Болота левобережья являются своеобразными природными комплексами, где сохраняются специфические виды растительности. В северной части района протекает довольно большая река Кырыкмас. Водоемы района богаты рыбой, их насчитывается 26 видов, и основная часть имеет промысловое значение, что дает предпосылки  к развитию рыболовства.</a:t>
            </a:r>
          </a:p>
          <a:p>
            <a:pPr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Растительный мир района богат и разнообразен. Природа сильно изменена в результате хозяйственной деятельности человека: 60% территории занимают пашни, около 10 %-пойменные луга, 8% приходится на леса. Леса в основном лиственные (липа, береза, рябина, осина, вяз, черемуха) Из 149 редких и исчезающих растений Удмуртии встречаются 46 в районе (ковыль перистый, коротконожка лесная,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сальвия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плавающая, горец альпийский, алтей лекарственный). Водятся животные,  характерные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подзоны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смешанных лесов. Это волк, кабан, лиса, ондатра, белка, заяц-беляк, бобр, сурок. Из птиц – тетерев, куропатка,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орлан-белохвост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утка, тетеревятники, перепелятники. Каракулинский район относится к территории, где ведутся спортивная и любительская охота и рыбалка. Коммерческий интерес могут представлять крупные виды лицензионных животных: лось, кабан. Рыбы: стерлядь, судак.</a:t>
            </a:r>
          </a:p>
          <a:p>
            <a:pPr marL="45720" indent="0" algn="just">
              <a:buNone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0649" y="179512"/>
            <a:ext cx="6264695" cy="871296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endParaRPr lang="ru-RU" sz="2700" b="1" i="1" u="sng" dirty="0" smtClean="0"/>
          </a:p>
          <a:p>
            <a:pPr marL="45720" indent="0" algn="ctr">
              <a:buNone/>
            </a:pPr>
            <a:r>
              <a:rPr lang="ru-RU" sz="3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 ЗЕМЕЛЬ ПО КАТЕГОРЯМ</a:t>
            </a:r>
          </a:p>
          <a:p>
            <a:pPr marL="45720" indent="0" algn="ctr">
              <a:buNone/>
            </a:pPr>
            <a:endParaRPr lang="ru-RU" sz="2400" b="1" i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450" indent="320675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Всего земель в административных границах района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119256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га, в том числе по категориям: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земли с/х назначения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-94797 га;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земли населенных пунктов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3147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промышленности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1495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земли лесного фонда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1837га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земли водного фонда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7956га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запаса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га.</a:t>
            </a:r>
          </a:p>
          <a:p>
            <a:pPr marL="44450" indent="320675" algn="just"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Общее количество невостребованных сельскохозяйственных земельных долей, которые необходимо вводить в оборот составляет 1964 единиц, площадью 20338 га, в том числе выморочных – 50 единиц, площадью 5га. Потребность в денежных средствах - около 12млн.руб.(на оформление невостребованных земельных долей).</a:t>
            </a:r>
          </a:p>
          <a:p>
            <a:pPr marL="44450" indent="320675"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Неиспользуемые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земли – это в основном земли, заросшие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древесно-кустарниковой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растительностью, а также невостребованные естественные сенокосы и пастбища.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lnSpc>
                <a:spcPct val="170000"/>
              </a:lnSpc>
              <a:buNone/>
            </a:pP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42058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6673" y="357158"/>
            <a:ext cx="6120679" cy="8463314"/>
          </a:xfrm>
        </p:spPr>
        <p:txBody>
          <a:bodyPr>
            <a:normAutofit/>
          </a:bodyPr>
          <a:lstStyle/>
          <a:p>
            <a:pPr marL="0" indent="365125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pPr marL="0" indent="36512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Ведущую роль в структуре экономики района занимает сельское хозяйство. На территории района осуществляют производственную деятельность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сельскохозяйственных предприятий, 9 крестьянско-фермерских хозяйств (ИП) и личные подсобные хозяйства.</a:t>
            </a:r>
          </a:p>
          <a:p>
            <a:pPr marL="0" indent="36512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Направление деятельности  сельхозпредприятий молочное животноводство и выращивание кормов и зерна. </a:t>
            </a:r>
          </a:p>
          <a:p>
            <a:pPr marL="0" indent="36512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Выращиванием картофеля, овощей, фруктов и ягод  занимаются только граждане в личных подсобных хозяйствах.</a:t>
            </a:r>
          </a:p>
          <a:p>
            <a:pPr marL="0" indent="36512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Растениеводство в районе является кормовой базой для животноводства, специализация – выращивание зерна и кормов. </a:t>
            </a:r>
          </a:p>
          <a:p>
            <a:pPr marL="0" indent="36512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Общая посевная площадь в 2022 году составила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23383 га, площадь зерновых культур – 7750га.</a:t>
            </a:r>
          </a:p>
          <a:p>
            <a:pPr marL="0" indent="36512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Упор в животноводстве делается на увеличение производства молока, как за счет роста продуктивности, так и за счет увеличения поголовья коров.</a:t>
            </a:r>
          </a:p>
          <a:p>
            <a:pPr marL="0" indent="365125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Поголовье крупного скота всего в сельхозпредприятиях  состоянию на начало 2023 года 3927 голов, в том числе в КФХ 1250 голов. Поголовье коров 2282 голов.</a:t>
            </a:r>
          </a:p>
          <a:p>
            <a:pPr marL="0" indent="365125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miass-prom.ru/wp-content/uploads/2017/05/%D1%81%D0%B5%D0%BB%D1%8C%D1%81%D0%BA%D0%BE%D0%B5-%D1%85%D0%BE%D0%B7%D1%8F%D0%B9%D1%81%D1%82%D0%B2%D0%B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4" y="6143636"/>
            <a:ext cx="4733656" cy="2456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0649" y="0"/>
            <a:ext cx="6336704" cy="88204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1800" b="1" i="1" u="sng" dirty="0" smtClean="0"/>
          </a:p>
          <a:p>
            <a:pPr marL="45720" indent="0" algn="ctr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Сильные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стороны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Наличие свободных земель для увеличения посевных площадей;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Увеличено племенное ядро основного стада крупного рогатого скота;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природных и трудовых ресурсов;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Охота и рыболовство;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Уникальность природного – ландшафта, видового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биоразнообразие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флоры и фауны, наличие  культурно-исторических памятников.</a:t>
            </a:r>
          </a:p>
          <a:p>
            <a:pPr marL="45720" indent="0" algn="ctr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Слабые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стороны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Зависимость от погодных условий;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Устаревшее, изношенное оборудование;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специализация, ограниченный ассортимент товарной продукции;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Нет переработки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Возможности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Увеличение посевных площадей;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Внедрение новых сельскохозяйственных культур, расширение ассортимента товарной продукции;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Есть возможность роста урожайности сельскохозяйственных культур, продуктивности сельскохозяйственных животных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Угрозы</a:t>
            </a: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Политическая ситуация, отмена санкций может привести к резкому снижению закупочных цен на сельскохозяйственную продукцию и разорению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Диспаритет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 на сельхозпродукцию и материально-технические </a:t>
            </a:r>
            <a:r>
              <a:rPr lang="ru-RU" sz="1600" dirty="0"/>
              <a:t>ресурсы.</a:t>
            </a:r>
          </a:p>
          <a:p>
            <a:pPr marL="4572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75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0649" y="251520"/>
            <a:ext cx="6336704" cy="8712968"/>
          </a:xfrm>
          <a:ln>
            <a:noFill/>
          </a:ln>
        </p:spPr>
        <p:txBody>
          <a:bodyPr>
            <a:normAutofit/>
          </a:bodyPr>
          <a:lstStyle/>
          <a:p>
            <a:pPr marL="44450" indent="320675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</a:p>
          <a:p>
            <a:pPr marL="44450" indent="320675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Производством продукции в районе занимаются предприятия малого предпринимательства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 Пшенников А.А. - производство полуфабрикатов, пельменей; </a:t>
            </a:r>
          </a:p>
          <a:p>
            <a:pPr marL="45720" inden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 Першин Ю.В. -  выпечка хлебобулочных изделий;</a:t>
            </a:r>
          </a:p>
          <a:p>
            <a:pPr marL="45720" indent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 Стуков И.В. - выпечка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хлебобулочных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изделий;</a:t>
            </a:r>
          </a:p>
          <a:p>
            <a:pPr marL="45720" inden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 Федюков В.С. - лесозаготовка, лесопереработка;</a:t>
            </a:r>
          </a:p>
          <a:p>
            <a:pPr marL="45720" inden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Каракулинское РАЙПО - выпечка хлебобулочных изделий;</a:t>
            </a:r>
          </a:p>
          <a:p>
            <a:pPr marL="45720" inden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АО «Белкамнефть им. А.А. Волкова» - добыча полезных ископаемых.</a:t>
            </a:r>
          </a:p>
          <a:p>
            <a:pPr marL="4572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Сильные стороны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свободных земель и пустующих помещений  для строительства небольших производственных мощностей;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незанятого населения.</a:t>
            </a:r>
          </a:p>
          <a:p>
            <a:pPr marL="45720" indent="0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Слабые стороны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Низкая престижность рабочих специальностей;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Низкая заработная плата на предприятиях малого бизнеса.</a:t>
            </a:r>
          </a:p>
          <a:p>
            <a:pPr marL="45720" indent="0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Возможности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 освоение новых направлений таких как: развитие деревообрабатывающей промышленности, производство стройматериалов, мебели, развитие туризма, развитие общественного питания и др.</a:t>
            </a: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844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7219</TotalTime>
  <Words>1891</Words>
  <Application>Microsoft Office PowerPoint</Application>
  <PresentationFormat>Экран (4:3)</PresentationFormat>
  <Paragraphs>273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Georgia</vt:lpstr>
      <vt:lpstr>华文新魏</vt:lpstr>
      <vt:lpstr>Times New Roman</vt:lpstr>
      <vt:lpstr>Verdana</vt:lpstr>
      <vt:lpstr>Wingdings 2</vt:lpstr>
      <vt:lpstr>幼圆</vt:lpstr>
      <vt:lpstr>Солнцестояние</vt:lpstr>
      <vt:lpstr>Инвестиционный паспорт  </vt:lpstr>
      <vt:lpstr>Презентация PowerPoint</vt:lpstr>
      <vt:lpstr>ИСТОРИЧЕСКАЯ СПРАВКА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Потребительский рынок</vt:lpstr>
      <vt:lpstr>Туризм, рекреационный потенциал, достопримечательности, места отдыха и досуга</vt:lpstr>
      <vt:lpstr>Наиболее значимые объекты туристской индустрии Памятники Архитектуры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Трудовой потенциал</vt:lpstr>
      <vt:lpstr>Социальная инфраструктура района  учреждения Образования: - 8 средних школ - 2 основная школа - 2 детских садов - ДДТ - ДЮСШ   учреждения культуры: - МБУК «Каракулинский районный центр культуры» (17 подразделений); - МБУК «Центральная библиотека МО «Каракулинский район» (16 подразделений); - МБУК «Музей истории Каракулинского района»; - МБУ ДО «Детская школа искусств» с.Каракулино   учреждения здравоохранения БУЗ УР «Каракулинская РБ МЗ УР»: - Каракулинская районная больница на 28 круглосуточные и 24 дневных больничных коек   с поликлиникой; - 18 ФАПов.      </vt:lpstr>
      <vt:lpstr>Инфраструктура </vt:lpstr>
      <vt:lpstr> </vt:lpstr>
      <vt:lpstr>Инвестиционные проекты</vt:lpstr>
      <vt:lpstr>Инвестиционные проекты</vt:lpstr>
      <vt:lpstr>Инвестиционные проекты</vt:lpstr>
      <vt:lpstr>Инвестиционные проекты</vt:lpstr>
      <vt:lpstr>Контакты  Администрации муниципального образования  «Муниципальный округ Каракулинский район Удмуртской Республики»   юридический адрес: 427920, с. Каракулино, ул. Каманина, 10  адрес электронной почты: mail@kiya.udmR.ru официальный сайт: http://kiyasovo.udmurt.ru/index.php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</dc:title>
  <dc:creator>GGR</dc:creator>
  <cp:lastModifiedBy>Admin</cp:lastModifiedBy>
  <cp:revision>603</cp:revision>
  <cp:lastPrinted>2021-07-20T09:14:33Z</cp:lastPrinted>
  <dcterms:created xsi:type="dcterms:W3CDTF">2017-10-10T07:38:04Z</dcterms:created>
  <dcterms:modified xsi:type="dcterms:W3CDTF">2023-03-24T04:44:14Z</dcterms:modified>
</cp:coreProperties>
</file>